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323" r:id="rId2"/>
    <p:sldId id="356" r:id="rId3"/>
    <p:sldId id="358" r:id="rId4"/>
    <p:sldId id="387" r:id="rId5"/>
    <p:sldId id="369" r:id="rId6"/>
    <p:sldId id="357" r:id="rId7"/>
    <p:sldId id="359" r:id="rId8"/>
    <p:sldId id="388" r:id="rId9"/>
    <p:sldId id="372" r:id="rId10"/>
    <p:sldId id="373" r:id="rId11"/>
    <p:sldId id="371" r:id="rId12"/>
    <p:sldId id="374" r:id="rId13"/>
    <p:sldId id="362" r:id="rId14"/>
    <p:sldId id="375" r:id="rId15"/>
    <p:sldId id="379" r:id="rId16"/>
    <p:sldId id="377" r:id="rId17"/>
    <p:sldId id="378" r:id="rId18"/>
    <p:sldId id="376" r:id="rId19"/>
    <p:sldId id="381" r:id="rId20"/>
    <p:sldId id="360" r:id="rId21"/>
    <p:sldId id="370" r:id="rId22"/>
    <p:sldId id="366" r:id="rId23"/>
    <p:sldId id="365" r:id="rId24"/>
    <p:sldId id="383" r:id="rId25"/>
    <p:sldId id="385" r:id="rId26"/>
    <p:sldId id="382" r:id="rId27"/>
    <p:sldId id="384" r:id="rId28"/>
    <p:sldId id="386" r:id="rId29"/>
    <p:sldId id="367" r:id="rId30"/>
    <p:sldId id="35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70" autoAdjust="0"/>
    <p:restoredTop sz="94660"/>
  </p:normalViewPr>
  <p:slideViewPr>
    <p:cSldViewPr snapToGrid="0">
      <p:cViewPr varScale="1">
        <p:scale>
          <a:sx n="95" d="100"/>
          <a:sy n="95" d="100"/>
        </p:scale>
        <p:origin x="53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20722-710B-7EA3-F6FD-0176710FC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B344F-7359-C061-84E9-3CC12D360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4A403-FA02-27C6-9542-8E4C458DA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81E86-F3C0-E780-1C56-F1355BD3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50FF6-D443-EA44-6180-60486A428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33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DC52-6474-84B5-9E4D-956A5724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3034B-B498-C65C-989C-7641201E8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9F99A-7110-5C45-82B1-B9F8371E5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0B64F-3D2E-9AB4-65CA-1591F5CF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292D8-5599-849E-4644-173DA3F58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94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2C1D2F-D161-0EF9-E0F2-3A9508D9C2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D3711B-7FA6-91A0-63D0-81C977ED3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B99B8-4141-B055-5DC2-822D56BAF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03A9F-9E33-E26F-41A9-F7F94F800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3199E-3739-D420-9294-7AC815AB0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6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2ADA1-110A-9293-4228-61CFCCE8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E255E-9151-0309-99F4-4CF68F31D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12AD1-1B4E-6E3C-9054-E0FEE3FF5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45CA8-0D75-89E1-9751-2BD8B110D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83950-74EE-370E-69CF-B11F630E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9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2C50-47D0-28BE-D340-6D47D7E0E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C8398-AB84-1838-992C-F12EDE0EF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048A9-1F09-EEC4-088B-D76799676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F4034-7682-8F2B-27C3-962C46C4E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E094F-E2BB-5785-977B-DB46F3FB5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68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8316-D2A7-53F0-DF98-330AD1D32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BF564-1691-07C9-626E-5A0AC24D2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ACFE16-53F1-CE9E-9272-1F81A4DA9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313CC-D7B5-BE6A-8C9B-CADA2EB7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2E2B13-A58F-49EA-02FF-DCC91389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2869E-16F9-8E2D-4AF3-C63803F5A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36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C16D-3133-E1DB-24C8-66640DC24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43286-0F43-824A-1CDA-62D0435CFA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AE844-997F-FBA9-DB38-0A06573C1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CA7A50-3767-66B5-F74A-38027C2EBE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63C01-5B43-C2DC-2C9D-A46CC27A29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472BCB-8E6D-BCB9-DC20-9152D3109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3FC5E-8680-483F-03F6-964B6FE24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7458B4-97F5-B204-AFE7-CE5D16775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80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8E1E-FCCD-73BE-AA90-7B520185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D40D2E-2DE1-D185-EA9A-B4325A6A1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020C5-7C41-4411-573B-D318D9BEE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EB71E-7EA3-4F0A-63A2-5379504FC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40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21662A-B987-C4DA-735A-7820381F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FCE13-CA9A-7C3A-78D7-033783E21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12739-E1C9-962E-D564-E150436FD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1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17859-5715-94A3-8A45-2C0ED7469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7160A-4F66-0BB8-77DB-B0C21F530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06033-40BB-9BEC-0E17-FDF48F88A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6665C-9D18-3683-BCD6-E1FECC69C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4BD25-6FF9-5FAD-BCC7-D0A51AF12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4B6FF-874C-B4F7-BAA9-0AE604EE9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78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012C-8549-D757-BDD4-BC248C68C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761438-0DBF-F4D9-41FF-5911EC8A9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2E913-BABD-180D-D451-CD2ADB49BB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454F4-F34C-43C3-FF7F-125BD08FE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3A99-3C6D-4A17-AA5B-57DBBAAA706F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96571-F477-ED3F-2EF3-2D9CE7D9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319E6-CEA0-26B2-6E39-82163346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18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11EC70-0F97-4394-99F6-CE091499A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41266-EC5C-6A7F-23C3-8C24FF0F8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3E85B-1A9C-3E34-3D77-82CAFCED5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63A99-3C6D-4A17-AA5B-57DBBAAA706F}" type="datetimeFigureOut">
              <a:rPr lang="en-US" smtClean="0"/>
              <a:t>16/01/2024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71E93-4700-AB03-88B3-838F8118B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95423-AE4B-4347-2587-1D464C0BE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A5FD0-5F7B-4A99-A63B-BC74F1E4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6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drewmvd/face-mask-detection" TargetMode="External"/><Relationship Id="rId2" Type="http://schemas.openxmlformats.org/officeDocument/2006/relationships/hyperlink" Target="https://github.com/chandrikadeb7/Face-Mask-Detec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381000"/>
            <a:ext cx="9144000" cy="838200"/>
          </a:xfrm>
        </p:spPr>
        <p:txBody>
          <a:bodyPr anchor="ctr">
            <a:normAutofit fontScale="90000"/>
          </a:bodyPr>
          <a:lstStyle/>
          <a:p>
            <a:pPr algn="ctr" eaLnBrk="1" hangingPunct="1"/>
            <a:r>
              <a:rPr lang="en-US" altLang="en-US" sz="4000" b="1">
                <a:latin typeface="Arial" panose="020B0604020202020204" pitchFamily="34" charset="0"/>
              </a:rPr>
              <a:t>Lab 3</a:t>
            </a:r>
            <a:br>
              <a:rPr lang="en-US" altLang="en-US" sz="4000" b="1" dirty="0">
                <a:latin typeface="Arial" panose="020B0604020202020204" pitchFamily="34" charset="0"/>
              </a:rPr>
            </a:br>
            <a:r>
              <a:rPr lang="en-US" altLang="en-US" sz="1600" b="1" dirty="0">
                <a:latin typeface="Arial" panose="020B0604020202020204" pitchFamily="34" charset="0"/>
              </a:rPr>
              <a:t>(</a:t>
            </a:r>
            <a:r>
              <a:rPr lang="en-US" altLang="en-US" sz="1600" b="1" i="1" dirty="0" err="1">
                <a:solidFill>
                  <a:srgbClr val="FF0000"/>
                </a:solidFill>
                <a:latin typeface="Arial" panose="020B0604020202020204" pitchFamily="34" charset="0"/>
              </a:rPr>
              <a:t>kỹ</a:t>
            </a:r>
            <a:r>
              <a:rPr lang="en-US" altLang="en-US" sz="1600" b="1" i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b="1" i="1" dirty="0" err="1">
                <a:solidFill>
                  <a:srgbClr val="FF0000"/>
                </a:solidFill>
                <a:latin typeface="Arial" panose="020B0604020202020204" pitchFamily="34" charset="0"/>
              </a:rPr>
              <a:t>năng</a:t>
            </a:r>
            <a:r>
              <a:rPr lang="en-US" altLang="en-US" sz="1600" b="1" i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b="1" i="1" dirty="0" err="1">
                <a:solidFill>
                  <a:srgbClr val="FF0000"/>
                </a:solidFill>
                <a:latin typeface="Arial" panose="020B0604020202020204" pitchFamily="34" charset="0"/>
              </a:rPr>
              <a:t>làm</a:t>
            </a:r>
            <a:r>
              <a:rPr lang="en-US" altLang="en-US" sz="1600" b="1" i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b="1" i="1" dirty="0" err="1">
                <a:solidFill>
                  <a:srgbClr val="FF0000"/>
                </a:solidFill>
                <a:latin typeface="Arial" panose="020B0604020202020204" pitchFamily="34" charset="0"/>
              </a:rPr>
              <a:t>việc</a:t>
            </a:r>
            <a:r>
              <a:rPr lang="en-US" altLang="en-US" sz="1600" b="1" i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600" b="1" i="1" dirty="0" err="1">
                <a:solidFill>
                  <a:srgbClr val="FF0000"/>
                </a:solidFill>
                <a:latin typeface="Arial" panose="020B0604020202020204" pitchFamily="34" charset="0"/>
              </a:rPr>
              <a:t>nhóm</a:t>
            </a:r>
            <a:r>
              <a:rPr lang="en-US" altLang="en-US" sz="1600" b="1" dirty="0"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EEFD46AD-16DE-5655-7554-F4317A508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" y="1317676"/>
            <a:ext cx="11341100" cy="4800600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</a:defRPr>
            </a:lvl9pPr>
          </a:lstStyle>
          <a:p>
            <a:pPr marL="223838" indent="-223838" eaLnBrk="1" hangingPunct="1">
              <a:defRPr/>
            </a:pP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Chương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3: </a:t>
            </a: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Phát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triển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ứng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dụng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IoT </a:t>
            </a:r>
            <a:r>
              <a:rPr lang="en-US" altLang="en-US" sz="2500" b="1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cho</a:t>
            </a:r>
            <a:r>
              <a:rPr lang="en-US" altLang="en-US" sz="25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AI</a:t>
            </a:r>
            <a:endParaRPr lang="en-US" altLang="en-US" sz="25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354012" lvl="1" eaLnBrk="1" hangingPunct="1">
              <a:defRPr/>
            </a:pP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3.0 </a:t>
            </a:r>
            <a:r>
              <a:rPr lang="en-US" alt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Đặc</a:t>
            </a: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tả</a:t>
            </a: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hệ</a:t>
            </a: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thống</a:t>
            </a: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– </a:t>
            </a:r>
            <a:r>
              <a:rPr lang="en-US" alt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Sơ</a:t>
            </a: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đồ</a:t>
            </a:r>
            <a:endParaRPr lang="en-US" altLang="en-US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354012" lvl="1" eaLnBrk="1" hangingPunct="1">
              <a:defRPr/>
            </a:pP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3.1 </a:t>
            </a:r>
            <a:r>
              <a:rPr lang="vi-VN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Giới thiệu về Techable Machine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354012" lvl="1" eaLnBrk="1" hangingPunct="1"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- 	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Thư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viện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(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đính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kèm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file)</a:t>
            </a:r>
          </a:p>
          <a:p>
            <a:pPr marL="354012" lvl="1" eaLnBrk="1" hangingPunct="1"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3.2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Quá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trình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thực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hiện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coding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và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Kết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nối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bị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ESP32-CAM</a:t>
            </a:r>
          </a:p>
          <a:p>
            <a:pPr marL="525462" lvl="1" indent="-171450" eaLnBrk="1" hangingPunct="1">
              <a:buFontTx/>
              <a:buChar char="-"/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	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Nạp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code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vào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cho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bị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ESP32-CAM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thông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qua IDE Arduino</a:t>
            </a:r>
          </a:p>
          <a:p>
            <a:pPr marL="811212" lvl="1" indent="-457200" eaLnBrk="1" hangingPunct="1">
              <a:buFontTx/>
              <a:buChar char="-"/>
              <a:defRPr/>
            </a:pPr>
            <a:r>
              <a:rPr lang="en-US" alt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Thực</a:t>
            </a: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hiện</a:t>
            </a:r>
            <a:r>
              <a:rPr lang="en-US" alt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gọi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API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nhận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diện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mang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khẩu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trang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từ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Techable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Machine</a:t>
            </a:r>
          </a:p>
          <a:p>
            <a:pPr marL="811212" lvl="1" indent="-457200" eaLnBrk="1" hangingPunct="1">
              <a:buFontTx/>
              <a:buChar char="-"/>
              <a:defRPr/>
            </a:pPr>
            <a:r>
              <a:rPr lang="pt-BR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Hàm request từ Telegram đến ESP32-CAM</a:t>
            </a:r>
            <a:endParaRPr lang="en-US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811212" lvl="1" indent="-457200" eaLnBrk="1" hangingPunct="1">
              <a:buFontTx/>
              <a:buChar char="-"/>
              <a:defRPr/>
            </a:pP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Hàm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trả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dữ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liệu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từ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ESP32-CAM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về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Telegram</a:t>
            </a:r>
          </a:p>
          <a:p>
            <a:pPr marL="811212" lvl="1" indent="-457200" eaLnBrk="1" hangingPunct="1">
              <a:buFontTx/>
              <a:buChar char="-"/>
              <a:defRPr/>
            </a:pP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Cài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đặt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thông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báo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trong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Telegram</a:t>
            </a:r>
          </a:p>
          <a:p>
            <a:pPr marL="354012" lvl="1" eaLnBrk="1" hangingPunct="1"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3.3 </a:t>
            </a:r>
            <a:r>
              <a:rPr lang="vi-VN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Hệ thống phát hiện người không mang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và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có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mang</a:t>
            </a:r>
            <a:r>
              <a:rPr lang="vi-VN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khẩu trang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trường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hợp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còn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lại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.</a:t>
            </a:r>
            <a:endParaRPr lang="en-US" altLang="en-US" sz="24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eaLnBrk="1" hangingPunct="1">
              <a:defRPr/>
            </a:pPr>
            <a:endParaRPr lang="en-US" altLang="en-US" sz="4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Thực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hiện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mã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lệnh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(coding)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292AB4C-C741-3C3E-092F-C90B6DF84EF8}"/>
              </a:ext>
            </a:extLst>
          </p:cNvPr>
          <p:cNvSpPr txBox="1"/>
          <p:nvPr/>
        </p:nvSpPr>
        <p:spPr>
          <a:xfrm>
            <a:off x="933275" y="1325109"/>
            <a:ext cx="10945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https://dl.espressif.com/dl/package_esp32_index.json,http://arduino.esp8266.com/stable/package_esp8266com_index.json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0A57A-DD84-FA35-8F10-2980A96CD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47" y="2077348"/>
            <a:ext cx="7506350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8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Thực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hiện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mã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lệnh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(coding)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292AB4C-C741-3C3E-092F-C90B6DF84EF8}"/>
              </a:ext>
            </a:extLst>
          </p:cNvPr>
          <p:cNvSpPr txBox="1"/>
          <p:nvPr/>
        </p:nvSpPr>
        <p:spPr>
          <a:xfrm>
            <a:off x="933275" y="1325109"/>
            <a:ext cx="10945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,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nạp</a:t>
            </a:r>
            <a:r>
              <a:rPr lang="en-US" dirty="0"/>
              <a:t> code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ESP32-CAM </a:t>
            </a:r>
            <a:r>
              <a:rPr lang="en-US" dirty="0" err="1"/>
              <a:t>thông</a:t>
            </a:r>
            <a:r>
              <a:rPr lang="en-US" dirty="0"/>
              <a:t> qua IDE Arduino.</a:t>
            </a:r>
          </a:p>
          <a:p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cổng</a:t>
            </a:r>
            <a:r>
              <a:rPr lang="en-US" dirty="0"/>
              <a:t> COM, </a:t>
            </a:r>
            <a:r>
              <a:rPr lang="en-US" dirty="0" err="1"/>
              <a:t>nạp</a:t>
            </a:r>
            <a:r>
              <a:rPr lang="en-US" dirty="0"/>
              <a:t> code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FE34D-2012-3A0A-9F76-1371FD2E3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234" y="2332157"/>
            <a:ext cx="4961050" cy="36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11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2D06-C676-20CC-8BDA-D98869C7D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ESP32 CAMERA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6B0436-11B2-2730-68BD-138FADFC8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74209"/>
            <a:ext cx="5532231" cy="3778250"/>
          </a:xfrm>
        </p:spPr>
      </p:pic>
    </p:spTree>
    <p:extLst>
      <p:ext uri="{BB962C8B-B14F-4D97-AF65-F5344CB8AC3E}">
        <p14:creationId xmlns:p14="http://schemas.microsoft.com/office/powerpoint/2010/main" val="741188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3.2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Nạp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code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cho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ESP32-CAM</a:t>
            </a:r>
            <a:endParaRPr lang="en-US" altLang="en-US" sz="4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267C6C0-E642-A01F-6C25-AAB5F21AE4F3}"/>
              </a:ext>
            </a:extLst>
          </p:cNvPr>
          <p:cNvSpPr txBox="1"/>
          <p:nvPr/>
        </p:nvSpPr>
        <p:spPr>
          <a:xfrm>
            <a:off x="412458" y="1219200"/>
            <a:ext cx="11367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nạp</a:t>
            </a:r>
            <a:r>
              <a:rPr lang="en-US" dirty="0"/>
              <a:t> code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phút</a:t>
            </a:r>
            <a:r>
              <a:rPr lang="en-US" dirty="0"/>
              <a:t>,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ở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cam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console.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10E31-1B5C-B57C-2CFD-A3E5F10D6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94" y="2316085"/>
            <a:ext cx="4861981" cy="34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9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B7F3-3C38-EFB8-8AC2-1BAD156E8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55" y="222778"/>
            <a:ext cx="10472766" cy="1280890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Telegram, MQTT,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Filebase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DDD4A-6092-710D-BE3C-566BEEC3E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675" y="1503668"/>
            <a:ext cx="3799472" cy="484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21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4A135789-57A6-85EB-4F77-CC2E7E3FF3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8363" y="70215"/>
            <a:ext cx="11375281" cy="1281112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Quá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trình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nạp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code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cho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ESP32-CAM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thành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công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495621-DDC2-B795-72B4-F3E7482CF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0417" y="1068197"/>
            <a:ext cx="3921719" cy="569281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C04F60-D14F-9F87-E463-AFAABA57B56F}"/>
              </a:ext>
            </a:extLst>
          </p:cNvPr>
          <p:cNvSpPr txBox="1"/>
          <p:nvPr/>
        </p:nvSpPr>
        <p:spPr>
          <a:xfrm>
            <a:off x="7579895" y="1796716"/>
            <a:ext cx="3994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Reset </a:t>
            </a:r>
            <a:r>
              <a:rPr lang="en-US" dirty="0"/>
              <a:t>Board </a:t>
            </a:r>
            <a:r>
              <a:rPr lang="en-US" b="1" dirty="0"/>
              <a:t>: </a:t>
            </a:r>
            <a:r>
              <a:rPr lang="en-US" dirty="0"/>
              <a:t>Camera, </a:t>
            </a:r>
            <a:r>
              <a:rPr lang="en-US" dirty="0" err="1"/>
              <a:t>nhúng</a:t>
            </a:r>
            <a:r>
              <a:rPr lang="en-US" dirty="0"/>
              <a:t>. Khi connecting…………</a:t>
            </a:r>
          </a:p>
        </p:txBody>
      </p:sp>
    </p:spTree>
    <p:extLst>
      <p:ext uri="{BB962C8B-B14F-4D97-AF65-F5344CB8AC3E}">
        <p14:creationId xmlns:p14="http://schemas.microsoft.com/office/powerpoint/2010/main" val="3835399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0D79D-E4A8-EAB6-D617-CA5EA96C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DE698C-63E9-199D-E647-54E890675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435" y="2248338"/>
            <a:ext cx="3939881" cy="2987299"/>
          </a:xfrm>
        </p:spPr>
      </p:pic>
    </p:spTree>
    <p:extLst>
      <p:ext uri="{BB962C8B-B14F-4D97-AF65-F5344CB8AC3E}">
        <p14:creationId xmlns:p14="http://schemas.microsoft.com/office/powerpoint/2010/main" val="3754022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64C214C-625A-F195-2529-CEDBB70F14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3949" y="155779"/>
            <a:ext cx="11551640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Thực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hiện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gọi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API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nhận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diện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mang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khẩu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trang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từ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Techable</a:t>
            </a:r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Machine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B154DA-2FED-00EF-BED6-7B2A2865E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833" y="1318499"/>
            <a:ext cx="11037745" cy="4272175"/>
          </a:xfrm>
        </p:spPr>
      </p:pic>
    </p:spTree>
    <p:extLst>
      <p:ext uri="{BB962C8B-B14F-4D97-AF65-F5344CB8AC3E}">
        <p14:creationId xmlns:p14="http://schemas.microsoft.com/office/powerpoint/2010/main" val="2669719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B7EB2-09EF-42C8-097E-2060C75AE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Reset Camera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b="1" dirty="0"/>
              <a:t>IP camera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D0ABF7-AA05-88D4-763C-F018F2273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5182" y="1273973"/>
            <a:ext cx="8911687" cy="4637877"/>
          </a:xfrm>
        </p:spPr>
      </p:pic>
    </p:spTree>
    <p:extLst>
      <p:ext uri="{BB962C8B-B14F-4D97-AF65-F5344CB8AC3E}">
        <p14:creationId xmlns:p14="http://schemas.microsoft.com/office/powerpoint/2010/main" val="2901842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C8E9-1CCE-FDF9-726F-C2E2C246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819" y="6327078"/>
            <a:ext cx="8911687" cy="1280890"/>
          </a:xfrm>
        </p:spPr>
        <p:txBody>
          <a:bodyPr>
            <a:normAutofit/>
          </a:bodyPr>
          <a:lstStyle/>
          <a:p>
            <a:r>
              <a:rPr lang="en-US" sz="1500" dirty="0"/>
              <a:t>https://teachablemachine.withgoogle.com/models/XHqAtmRxi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B2202D-66C7-836C-53E4-0282BD928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802" y="1108045"/>
            <a:ext cx="8911686" cy="480380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EFBBE1-3586-C4CD-86E5-31343E5D97D0}"/>
              </a:ext>
            </a:extLst>
          </p:cNvPr>
          <p:cNvSpPr txBox="1"/>
          <p:nvPr/>
        </p:nvSpPr>
        <p:spPr>
          <a:xfrm>
            <a:off x="2656973" y="476783"/>
            <a:ext cx="610001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Teachable Machine</a:t>
            </a:r>
          </a:p>
        </p:txBody>
      </p:sp>
    </p:spTree>
    <p:extLst>
      <p:ext uri="{BB962C8B-B14F-4D97-AF65-F5344CB8AC3E}">
        <p14:creationId xmlns:p14="http://schemas.microsoft.com/office/powerpoint/2010/main" val="3109153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3.0 </a:t>
            </a:r>
            <a:r>
              <a:rPr lang="en-US" alt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Đặc</a:t>
            </a:r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tả</a:t>
            </a:r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hệ</a:t>
            </a:r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thống</a:t>
            </a:r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– </a:t>
            </a:r>
            <a:r>
              <a:rPr lang="en-US" alt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Sơ</a:t>
            </a:r>
            <a:r>
              <a:rPr lang="en-US" alt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đồ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AC668D1-A034-4CBB-9BD7-48CA3E1F7908}"/>
              </a:ext>
            </a:extLst>
          </p:cNvPr>
          <p:cNvSpPr txBox="1"/>
          <p:nvPr/>
        </p:nvSpPr>
        <p:spPr>
          <a:xfrm>
            <a:off x="889234" y="4478720"/>
            <a:ext cx="106288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Mô hình hoạt động của hệ thống Face Mask Detection bao gồm các thành phần như</a:t>
            </a:r>
          </a:p>
          <a:p>
            <a:r>
              <a:rPr lang="vi-VN" dirty="0"/>
              <a:t>bên dưới:</a:t>
            </a:r>
          </a:p>
          <a:p>
            <a:r>
              <a:rPr lang="vi-VN" dirty="0"/>
              <a:t>- Dùng thiết bị ESP32-CAM kết nối với máy tính.</a:t>
            </a:r>
          </a:p>
          <a:p>
            <a:r>
              <a:rPr lang="vi-VN" dirty="0"/>
              <a:t>- Dùng Arduino nạp code cho thiết bị ESP32-CAM.</a:t>
            </a:r>
          </a:p>
          <a:p>
            <a:r>
              <a:rPr lang="vi-VN" dirty="0"/>
              <a:t>- ESP32-CAM sử dụng API của Techable Machine (source code trong Arduino).</a:t>
            </a:r>
          </a:p>
          <a:p>
            <a:r>
              <a:rPr lang="vi-VN" dirty="0"/>
              <a:t>- Thực hiện chức năng phát hiện mang khẩu trang và trả kết quả về Telegram.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EB1F5-1BA6-9BCF-C886-1649EEDAC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840" y="1313088"/>
            <a:ext cx="9298626" cy="31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85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pt-BR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Đăng ký Telegram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74A509C-9DC1-3547-8975-AC46516F5F05}"/>
              </a:ext>
            </a:extLst>
          </p:cNvPr>
          <p:cNvSpPr txBox="1"/>
          <p:nvPr/>
        </p:nvSpPr>
        <p:spPr>
          <a:xfrm>
            <a:off x="1239520" y="1363981"/>
            <a:ext cx="9428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Link: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Down load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cặt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https://desktop.telegram.org/?setln=en</a:t>
            </a:r>
          </a:p>
        </p:txBody>
      </p:sp>
    </p:spTree>
    <p:extLst>
      <p:ext uri="{BB962C8B-B14F-4D97-AF65-F5344CB8AC3E}">
        <p14:creationId xmlns:p14="http://schemas.microsoft.com/office/powerpoint/2010/main" val="3220199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pt-BR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Hàm request từ Telegram đến ESP32-CAM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FF27743-B76B-A05C-01FB-270C2278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857" y="1376210"/>
            <a:ext cx="6302286" cy="5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03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10058400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Hàm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trả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dữ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liệu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từ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ESP32-CAM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về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Telegram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F6EDEC6-C913-F6BE-5F42-0887F9922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900" y="1407871"/>
            <a:ext cx="9243861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04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Cài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đặt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thông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báo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trong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Telegram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9018BD9-95C8-B0F0-8489-82E380A98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433" y="1695299"/>
            <a:ext cx="5162112" cy="471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25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774E192-B28A-524B-8F0E-D7DE4F8BC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07" y="2518103"/>
            <a:ext cx="10758654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3.3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Kết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quả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: </a:t>
            </a:r>
            <a:r>
              <a:rPr lang="vi-VN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phát hiện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khuôn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mặt</a:t>
            </a:r>
            <a:r>
              <a:rPr lang="vi-VN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người không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đeo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và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có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đeo</a:t>
            </a:r>
            <a:r>
              <a:rPr lang="vi-VN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khẩu trang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trường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hợp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còn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lại</a:t>
            </a: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.</a:t>
            </a:r>
            <a:br>
              <a:rPr lang="en-US" altLang="en-US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128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DC082-5824-0A2A-6BDB-0C740E1F9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241" y="62636"/>
            <a:ext cx="10403305" cy="128089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b="1" dirty="0" err="1"/>
              <a:t>không</a:t>
            </a:r>
            <a:r>
              <a:rPr lang="en-US" b="1" dirty="0"/>
              <a:t> </a:t>
            </a:r>
            <a:r>
              <a:rPr lang="en-US" b="1" dirty="0" err="1"/>
              <a:t>đeo</a:t>
            </a:r>
            <a:r>
              <a:rPr lang="en-US" b="1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b="1" dirty="0"/>
              <a:t> ACC = 100%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A10F99-46BF-5D2D-1BB3-2DE5ED22E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241" y="1343526"/>
            <a:ext cx="9799771" cy="5285650"/>
          </a:xfrm>
        </p:spPr>
      </p:pic>
    </p:spTree>
    <p:extLst>
      <p:ext uri="{BB962C8B-B14F-4D97-AF65-F5344CB8AC3E}">
        <p14:creationId xmlns:p14="http://schemas.microsoft.com/office/powerpoint/2010/main" val="3483688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7E425-22A5-1D72-42D0-4BF0419AE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23044-77FD-D18C-1C9C-804F8866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37" y="1264555"/>
            <a:ext cx="11301663" cy="55030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E2A560-2846-3EA8-2322-39B38FB63898}"/>
              </a:ext>
            </a:extLst>
          </p:cNvPr>
          <p:cNvSpPr txBox="1">
            <a:spLocks/>
          </p:cNvSpPr>
          <p:nvPr/>
        </p:nvSpPr>
        <p:spPr>
          <a:xfrm>
            <a:off x="1285791" y="-93775"/>
            <a:ext cx="1040330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b="1" dirty="0" err="1"/>
              <a:t>đeo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b="1" dirty="0"/>
              <a:t> ACC = 100%</a:t>
            </a:r>
          </a:p>
        </p:txBody>
      </p:sp>
    </p:spTree>
    <p:extLst>
      <p:ext uri="{BB962C8B-B14F-4D97-AF65-F5344CB8AC3E}">
        <p14:creationId xmlns:p14="http://schemas.microsoft.com/office/powerpoint/2010/main" val="3179945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C014F74-B240-F09D-B5BB-729FAABAD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FB5E0A-D6DD-F265-5F12-260B141A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791" y="1349398"/>
            <a:ext cx="10004675" cy="518247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962FD6-E7CC-2A2B-217A-3C28FD2F4502}"/>
              </a:ext>
            </a:extLst>
          </p:cNvPr>
          <p:cNvSpPr txBox="1">
            <a:spLocks/>
          </p:cNvSpPr>
          <p:nvPr/>
        </p:nvSpPr>
        <p:spPr>
          <a:xfrm>
            <a:off x="1285791" y="-93775"/>
            <a:ext cx="1040330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khuôn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/>
              <a:t>ACC = 100%</a:t>
            </a:r>
          </a:p>
        </p:txBody>
      </p:sp>
    </p:spTree>
    <p:extLst>
      <p:ext uri="{BB962C8B-B14F-4D97-AF65-F5344CB8AC3E}">
        <p14:creationId xmlns:p14="http://schemas.microsoft.com/office/powerpoint/2010/main" val="1848811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3962FD6-E7CC-2A2B-217A-3C28FD2F4502}"/>
              </a:ext>
            </a:extLst>
          </p:cNvPr>
          <p:cNvSpPr txBox="1">
            <a:spLocks/>
          </p:cNvSpPr>
          <p:nvPr/>
        </p:nvSpPr>
        <p:spPr>
          <a:xfrm>
            <a:off x="1149434" y="73508"/>
            <a:ext cx="10403305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Telegram: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4BB92-EFB3-82A1-7DCB-D16C8455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64" y="1294057"/>
            <a:ext cx="10240460" cy="507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22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3.0 </a:t>
            </a:r>
            <a:r>
              <a:rPr lang="en-US" sz="40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TÀI LI</a:t>
            </a:r>
            <a:r>
              <a:rPr lang="en-US" sz="4000" b="1" i="0" u="none" strike="noStrike" baseline="0" dirty="0">
                <a:solidFill>
                  <a:srgbClr val="FF0000"/>
                </a:solidFill>
                <a:latin typeface="TimesNewRomanPS-BoldMT"/>
              </a:rPr>
              <a:t>Ệ</a:t>
            </a:r>
            <a:r>
              <a:rPr lang="en-US" sz="40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U THAM KH</a:t>
            </a:r>
            <a:r>
              <a:rPr lang="en-US" sz="4000" b="1" i="0" u="none" strike="noStrike" baseline="0" dirty="0">
                <a:solidFill>
                  <a:srgbClr val="FF0000"/>
                </a:solidFill>
                <a:latin typeface="TimesNewRomanPS-BoldMT"/>
              </a:rPr>
              <a:t>Ả</a:t>
            </a:r>
            <a:r>
              <a:rPr lang="en-US" sz="4000" b="1" i="0" u="none" strike="noStrike" baseline="0" dirty="0">
                <a:solidFill>
                  <a:srgbClr val="FF0000"/>
                </a:solidFill>
                <a:latin typeface="Times New Roman" panose="02020603050405020304" pitchFamily="18" charset="0"/>
              </a:rPr>
              <a:t>O</a:t>
            </a:r>
            <a:endParaRPr lang="en-US" altLang="en-US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58D4DE-AC32-84FD-CC16-9A8E771679A6}"/>
              </a:ext>
            </a:extLst>
          </p:cNvPr>
          <p:cNvSpPr txBox="1"/>
          <p:nvPr/>
        </p:nvSpPr>
        <p:spPr>
          <a:xfrm>
            <a:off x="1371600" y="1608505"/>
            <a:ext cx="8823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</a:t>
            </a:r>
            <a:r>
              <a:rPr lang="en-US" dirty="0">
                <a:hlinkClick r:id="rId2"/>
              </a:rPr>
              <a:t>https://github.com/chandrikadeb7/Face-Mask-Detection</a:t>
            </a:r>
            <a:endParaRPr lang="en-US" dirty="0"/>
          </a:p>
          <a:p>
            <a:r>
              <a:rPr lang="en-US" dirty="0"/>
              <a:t>[2] </a:t>
            </a:r>
            <a:r>
              <a:rPr lang="en-US" dirty="0">
                <a:hlinkClick r:id="rId3"/>
              </a:rPr>
              <a:t>Face Mask Detection | Kaggle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04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3.1 </a:t>
            </a:r>
            <a:r>
              <a:rPr lang="vi-VN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Giới thiệu về Techable Machine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FDB3096-285E-1800-2FDD-D1F4AF1CD429}"/>
              </a:ext>
            </a:extLst>
          </p:cNvPr>
          <p:cNvSpPr txBox="1"/>
          <p:nvPr/>
        </p:nvSpPr>
        <p:spPr>
          <a:xfrm>
            <a:off x="1073791" y="1450132"/>
            <a:ext cx="102597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vi-VN" dirty="0"/>
              <a:t>Teachable Machine là một công cụ dựa trên web giúp tạo các mô hình máy học</a:t>
            </a:r>
            <a:r>
              <a:rPr lang="en-US" dirty="0"/>
              <a:t> </a:t>
            </a:r>
            <a:r>
              <a:rPr lang="vi-VN" dirty="0"/>
              <a:t>nhanh chóng, dễ dàng và mọi người đều có thể truy cập được.</a:t>
            </a:r>
          </a:p>
          <a:p>
            <a:r>
              <a:rPr lang="en-US" dirty="0"/>
              <a:t>- </a:t>
            </a:r>
            <a:r>
              <a:rPr lang="vi-VN" dirty="0"/>
              <a:t>Là công cụ nền web của Google Creative Lab + PAIR kết hợp cùng studio thiết kế</a:t>
            </a:r>
            <a:r>
              <a:rPr lang="en-US" dirty="0"/>
              <a:t> </a:t>
            </a:r>
            <a:r>
              <a:rPr lang="vi-VN" dirty="0"/>
              <a:t>Stoj và Use All</a:t>
            </a:r>
            <a:r>
              <a:rPr lang="en-US" dirty="0"/>
              <a:t>,</a:t>
            </a:r>
            <a:r>
              <a:rPr lang="vi-VN" dirty="0"/>
              <a:t> khám phá cách hoạt động của máy học</a:t>
            </a:r>
            <a:r>
              <a:rPr lang="en-US" dirty="0"/>
              <a:t> </a:t>
            </a:r>
            <a:r>
              <a:rPr lang="vi-VN" dirty="0"/>
              <a:t>(machine learning)</a:t>
            </a:r>
            <a:r>
              <a:rPr lang="en-US" dirty="0"/>
              <a:t>, </a:t>
            </a:r>
            <a:r>
              <a:rPr lang="vi-VN" dirty="0"/>
              <a:t>huấn luyện một mạng nơ-ro</a:t>
            </a:r>
            <a:r>
              <a:rPr lang="en-US" dirty="0"/>
              <a:t>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DE806-3C83-535A-DD88-78A3AA98B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817" y="3169489"/>
            <a:ext cx="5004171" cy="34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5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F178E0-7557-8E6B-65A1-53D3BC3FEF03}"/>
              </a:ext>
            </a:extLst>
          </p:cNvPr>
          <p:cNvCxnSpPr/>
          <p:nvPr/>
        </p:nvCxnSpPr>
        <p:spPr>
          <a:xfrm>
            <a:off x="1803400" y="1219200"/>
            <a:ext cx="8585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74FBE2B-FB43-44DD-D95C-2652B113C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90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3.1 </a:t>
            </a:r>
            <a:r>
              <a:rPr lang="vi-VN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Giới thiệu về Techable Machine</a:t>
            </a:r>
            <a:endParaRPr lang="en-US" alt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FDB3096-285E-1800-2FDD-D1F4AF1CD429}"/>
              </a:ext>
            </a:extLst>
          </p:cNvPr>
          <p:cNvSpPr txBox="1"/>
          <p:nvPr/>
        </p:nvSpPr>
        <p:spPr>
          <a:xfrm>
            <a:off x="1073791" y="1450132"/>
            <a:ext cx="10259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- </a:t>
            </a:r>
            <a:r>
              <a:rPr lang="vi-VN" b="1" dirty="0"/>
              <a:t>T</a:t>
            </a:r>
            <a:r>
              <a:rPr lang="en-US" b="1" dirty="0" err="1"/>
              <a:t>hư</a:t>
            </a:r>
            <a:r>
              <a:rPr lang="en-US" b="1" dirty="0"/>
              <a:t> </a:t>
            </a:r>
            <a:r>
              <a:rPr lang="en-US" b="1" dirty="0" err="1"/>
              <a:t>viện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FF86A-FCD8-17F2-CA63-EC13FFDC7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477" y="1973157"/>
            <a:ext cx="8740897" cy="48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76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13840" y="286032"/>
            <a:ext cx="9855200" cy="838200"/>
          </a:xfrm>
        </p:spPr>
        <p:txBody>
          <a:bodyPr anchor="ctr">
            <a:normAutofit fontScale="90000"/>
          </a:bodyPr>
          <a:lstStyle/>
          <a:p>
            <a:pPr marL="354012" lvl="1" algn="ctr" eaLnBrk="1" hangingPunct="1">
              <a:defRPr/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3.2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Quá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trình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thực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hiện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coding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và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Kết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nối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bị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ESP32-CAM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F42F02-9175-B09E-A07E-51666EA16101}"/>
              </a:ext>
            </a:extLst>
          </p:cNvPr>
          <p:cNvSpPr txBox="1"/>
          <p:nvPr/>
        </p:nvSpPr>
        <p:spPr>
          <a:xfrm>
            <a:off x="427139" y="1283689"/>
            <a:ext cx="10240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ESP32-CAM </a:t>
            </a:r>
            <a:r>
              <a:rPr lang="en-US" sz="18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Laptop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micro-USB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ESP32-CAM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USB-A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laptop.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C4FA85-9F8A-1D3E-AFAF-38108C7D8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9295" y="1661014"/>
            <a:ext cx="4675884" cy="5597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E8EEE4-916C-A232-934C-A8C0284274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7" t="24916" r="2451" b="6128"/>
          <a:stretch/>
        </p:blipFill>
        <p:spPr>
          <a:xfrm>
            <a:off x="5967663" y="2121866"/>
            <a:ext cx="5518484" cy="46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25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13840" y="286032"/>
            <a:ext cx="9855200" cy="838200"/>
          </a:xfrm>
        </p:spPr>
        <p:txBody>
          <a:bodyPr anchor="ctr">
            <a:normAutofit fontScale="90000"/>
          </a:bodyPr>
          <a:lstStyle/>
          <a:p>
            <a:pPr marL="354012" lvl="1" algn="ctr" eaLnBrk="1" hangingPunct="1">
              <a:defRPr/>
            </a:pP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3.2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Quá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trình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thực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hiện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coding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và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Kết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nối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bị</a:t>
            </a:r>
            <a:r>
              <a:rPr lang="en-US" sz="4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 ESP32-CAM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6F42F02-9175-B09E-A07E-51666EA16101}"/>
              </a:ext>
            </a:extLst>
          </p:cNvPr>
          <p:cNvSpPr txBox="1"/>
          <p:nvPr/>
        </p:nvSpPr>
        <p:spPr>
          <a:xfrm>
            <a:off x="427139" y="1283689"/>
            <a:ext cx="102408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ESP32-CAM </a:t>
            </a:r>
            <a:r>
              <a:rPr lang="en-US" sz="1800" b="0" i="1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Laptop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micro-USB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ESP32-CAM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USB-A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laptop.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A45004-F897-0B3F-D170-022AA808C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1" y="2179066"/>
            <a:ext cx="5198378" cy="3898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2AC47F-7E30-A00F-A47A-E1BFA0A70C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782" y="2179067"/>
            <a:ext cx="5198378" cy="389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73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Kết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nối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mạng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không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dây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đến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bị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IoT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BCCE853-23F7-DAC6-205B-8480AC4D5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8" r="47727" b="24175"/>
          <a:stretch/>
        </p:blipFill>
        <p:spPr>
          <a:xfrm>
            <a:off x="5357091" y="1388919"/>
            <a:ext cx="6373091" cy="484909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2389D15-3D19-B4DE-02A4-C420B629ED82}"/>
              </a:ext>
            </a:extLst>
          </p:cNvPr>
          <p:cNvSpPr txBox="1">
            <a:spLocks noChangeArrowheads="1"/>
          </p:cNvSpPr>
          <p:nvPr/>
        </p:nvSpPr>
        <p:spPr>
          <a:xfrm>
            <a:off x="461818" y="1388918"/>
            <a:ext cx="4895273" cy="21393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altLang="en-US" sz="19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- </a:t>
            </a:r>
            <a:r>
              <a:rPr lang="en-US" altLang="en-US" sz="1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4G</a:t>
            </a:r>
            <a:r>
              <a:rPr lang="en-US" altLang="en-US" sz="19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ĐIỆN THOẠI</a:t>
            </a:r>
          </a:p>
          <a:p>
            <a:pPr>
              <a:lnSpc>
                <a:spcPct val="170000"/>
              </a:lnSpc>
            </a:pPr>
            <a:r>
              <a:rPr lang="en-US" altLang="en-US" sz="19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- </a:t>
            </a:r>
            <a:r>
              <a:rPr lang="en-US" altLang="en-US" sz="19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Mobile hotspot </a:t>
            </a:r>
            <a:r>
              <a:rPr lang="en-US" altLang="en-US" sz="19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trên</a:t>
            </a:r>
            <a:r>
              <a:rPr lang="en-US" altLang="en-US" sz="19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19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labtop</a:t>
            </a:r>
            <a:endParaRPr lang="en-US" altLang="en-US" sz="19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70000"/>
              </a:lnSpc>
            </a:pPr>
            <a:r>
              <a:rPr lang="en-US" altLang="en-US" sz="19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1900" i="1" dirty="0">
                <a:solidFill>
                  <a:srgbClr val="C00000"/>
                </a:solidFill>
                <a:latin typeface="Arial" panose="020B0604020202020204" pitchFamily="34" charset="0"/>
              </a:rPr>
              <a:t>(</a:t>
            </a:r>
            <a:r>
              <a:rPr lang="en-US" altLang="en-US" sz="1900" i="1" dirty="0" err="1">
                <a:solidFill>
                  <a:srgbClr val="C00000"/>
                </a:solidFill>
                <a:latin typeface="Arial" panose="020B0604020202020204" pitchFamily="34" charset="0"/>
              </a:rPr>
              <a:t>hình</a:t>
            </a:r>
            <a:r>
              <a:rPr lang="en-US" altLang="en-US" sz="1900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900" i="1" dirty="0" err="1">
                <a:solidFill>
                  <a:srgbClr val="C00000"/>
                </a:solidFill>
                <a:latin typeface="Arial" panose="020B0604020202020204" pitchFamily="34" charset="0"/>
              </a:rPr>
              <a:t>bên</a:t>
            </a:r>
            <a:r>
              <a:rPr lang="en-US" altLang="en-US" sz="1900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900" i="1" dirty="0" err="1">
                <a:solidFill>
                  <a:srgbClr val="C00000"/>
                </a:solidFill>
                <a:latin typeface="Arial" panose="020B0604020202020204" pitchFamily="34" charset="0"/>
              </a:rPr>
              <a:t>dưới</a:t>
            </a:r>
            <a:r>
              <a:rPr lang="en-US" altLang="en-US" sz="1900" i="1" dirty="0">
                <a:solidFill>
                  <a:srgbClr val="C00000"/>
                </a:solidFill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0820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Thư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viện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cho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esp32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và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esp8266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292AB4C-C741-3C3E-092F-C90B6DF84EF8}"/>
              </a:ext>
            </a:extLst>
          </p:cNvPr>
          <p:cNvSpPr txBox="1"/>
          <p:nvPr/>
        </p:nvSpPr>
        <p:spPr>
          <a:xfrm>
            <a:off x="933275" y="1325109"/>
            <a:ext cx="10945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https://dl.espressif.com/dl/package_esp32_index.json,http://arduino.esp8266.com/stable/package_esp8266com_index.json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5F2D6-9546-C6F2-484A-ACD5F16D7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07" y="1971440"/>
            <a:ext cx="6096528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132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260982D-F985-412A-8EB8-7E58374632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3500"/>
            <a:ext cx="9144000" cy="838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Thực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hiện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mã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en-US" sz="4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lệnh</a:t>
            </a:r>
            <a:r>
              <a:rPr lang="en-US" alt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(coding)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AD43D2-B6F3-4FEF-670A-9A1AC80AD826}"/>
              </a:ext>
            </a:extLst>
          </p:cNvPr>
          <p:cNvCxnSpPr>
            <a:cxnSpLocks/>
          </p:cNvCxnSpPr>
          <p:nvPr/>
        </p:nvCxnSpPr>
        <p:spPr>
          <a:xfrm>
            <a:off x="253218" y="1219200"/>
            <a:ext cx="117605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01A2506-1389-7738-C52D-F9F7CE52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36" y="2088353"/>
            <a:ext cx="5387807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71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</TotalTime>
  <Words>773</Words>
  <Application>Microsoft Office PowerPoint</Application>
  <PresentationFormat>Widescreen</PresentationFormat>
  <Paragraphs>67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TimesNewRomanPS-BoldMT</vt:lpstr>
      <vt:lpstr>Office Theme</vt:lpstr>
      <vt:lpstr>Lab 3 (kỹ năng làm việc nhóm)</vt:lpstr>
      <vt:lpstr>3.0 Đặc tả hệ thống – Sơ đồ</vt:lpstr>
      <vt:lpstr>3.1 Giới thiệu về Techable Machine</vt:lpstr>
      <vt:lpstr>3.1 Giới thiệu về Techable Machine</vt:lpstr>
      <vt:lpstr>3.2 Quá trình thực hiện coding và Kết nối thiết bị ESP32-CAM</vt:lpstr>
      <vt:lpstr>3.2 Quá trình thực hiện coding và Kết nối thiết bị ESP32-CAM</vt:lpstr>
      <vt:lpstr>Kết nối mạng không dây đến thiết bị IoT</vt:lpstr>
      <vt:lpstr>Thư viện cho esp32 và esp8266 </vt:lpstr>
      <vt:lpstr>Thực hiện mã lệnh (coding)</vt:lpstr>
      <vt:lpstr>Thực hiện mã lệnh (coding)</vt:lpstr>
      <vt:lpstr>Thực hiện mã lệnh (coding)</vt:lpstr>
      <vt:lpstr>ESP32 CAMERA</vt:lpstr>
      <vt:lpstr>3.2 Nạp code cho ESP32-CAM</vt:lpstr>
      <vt:lpstr>Cài đặt thư viện cho Telegram, MQTT, Filebase,…</vt:lpstr>
      <vt:lpstr>Quá trình nạp code cho ESP32-CAM thành công</vt:lpstr>
      <vt:lpstr>Xem kết quả: ip, ảnh, …</vt:lpstr>
      <vt:lpstr>Thực hiện gọi API nhận diện mang khẩu trang từ Techable Machine</vt:lpstr>
      <vt:lpstr>Reset Camera để nhận IP camera</vt:lpstr>
      <vt:lpstr>https://teachablemachine.withgoogle.com/models/XHqAtmRxi</vt:lpstr>
      <vt:lpstr>Đăng ký Telegram</vt:lpstr>
      <vt:lpstr>Hàm request từ Telegram đến ESP32-CAM</vt:lpstr>
      <vt:lpstr>Hàm trả dữ liệu từ ESP32-CAM về Telegram</vt:lpstr>
      <vt:lpstr>Cài đặt thông báo trong Telegram</vt:lpstr>
      <vt:lpstr>3.3 Kết quả: phát hiện khuôn mặt người không đeo và có đeo khẩu trang, trường hợp còn lại. </vt:lpstr>
      <vt:lpstr>Kết quả từ mô hình nhận diện không đeo khẩu trang là ACC = 100%</vt:lpstr>
      <vt:lpstr>PowerPoint Presentation</vt:lpstr>
      <vt:lpstr>PowerPoint Presentation</vt:lpstr>
      <vt:lpstr>PowerPoint Presentation</vt:lpstr>
      <vt:lpstr>3.0 TÀI LIỆU THAM KHẢO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Môn học: IoT và Ứng dụng</dc:title>
  <dc:creator>Minh Linh</dc:creator>
  <cp:lastModifiedBy>MINH LINH</cp:lastModifiedBy>
  <cp:revision>94</cp:revision>
  <dcterms:created xsi:type="dcterms:W3CDTF">2022-07-13T13:13:13Z</dcterms:created>
  <dcterms:modified xsi:type="dcterms:W3CDTF">2024-01-16T11:56:39Z</dcterms:modified>
</cp:coreProperties>
</file>